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79" r:id="rId3"/>
    <p:sldId id="267" r:id="rId4"/>
    <p:sldId id="257" r:id="rId5"/>
    <p:sldId id="281" r:id="rId6"/>
    <p:sldId id="287" r:id="rId7"/>
    <p:sldId id="282" r:id="rId8"/>
    <p:sldId id="270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D"/>
    <a:srgbClr val="EB1515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5878" autoAdjust="0"/>
  </p:normalViewPr>
  <p:slideViewPr>
    <p:cSldViewPr snapToGrid="0">
      <p:cViewPr varScale="1">
        <p:scale>
          <a:sx n="85" d="100"/>
          <a:sy n="85" d="100"/>
        </p:scale>
        <p:origin x="629" y="53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9530" y="298771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Иваново</a:t>
            </a:r>
            <a:r>
              <a:rPr lang="pl-PL" sz="1100" b="1" dirty="0">
                <a:solidFill>
                  <a:schemeClr val="bg1"/>
                </a:solidFill>
              </a:rPr>
              <a:t>, </a:t>
            </a:r>
            <a:r>
              <a:rPr lang="ru-RU" sz="1100" b="1" dirty="0" smtClean="0">
                <a:solidFill>
                  <a:schemeClr val="bg1"/>
                </a:solidFill>
              </a:rPr>
              <a:t>26.05.2021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57215" y="905319"/>
            <a:ext cx="7514513" cy="2820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Проект на тему: «Разработка мероприятий по повышению </a:t>
            </a:r>
            <a:r>
              <a:rPr lang="ru-RU" sz="3200" b="1" dirty="0" err="1" smtClean="0">
                <a:solidFill>
                  <a:schemeClr val="bg1"/>
                </a:solidFill>
              </a:rPr>
              <a:t>энергоэффективности</a:t>
            </a:r>
            <a:r>
              <a:rPr lang="ru-RU" sz="3200" b="1" dirty="0" smtClean="0">
                <a:solidFill>
                  <a:schemeClr val="bg1"/>
                </a:solidFill>
              </a:rPr>
              <a:t> здания пансионата </a:t>
            </a:r>
            <a:r>
              <a:rPr lang="ru-RU" sz="3200" b="1" dirty="0" err="1" smtClean="0">
                <a:solidFill>
                  <a:schemeClr val="bg1"/>
                </a:solidFill>
              </a:rPr>
              <a:t>ИвГПУ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</a:rPr>
              <a:t>г. Плес Ивановской области»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442871" y="4024951"/>
            <a:ext cx="3564160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21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Выполнила студентка гр.ВВ-41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Козлова Софья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3448"/>
            <a:ext cx="1738457" cy="50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22" y="127623"/>
            <a:ext cx="3026733" cy="3016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885" y="4905257"/>
            <a:ext cx="2767570" cy="1828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7"/>
          <p:cNvSpPr/>
          <p:nvPr/>
        </p:nvSpPr>
        <p:spPr>
          <a:xfrm>
            <a:off x="9774" y="0"/>
            <a:ext cx="6295888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2"/>
          <p:cNvSpPr txBox="1"/>
          <p:nvPr/>
        </p:nvSpPr>
        <p:spPr>
          <a:xfrm>
            <a:off x="675537" y="2499831"/>
            <a:ext cx="238205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l-PL" sz="8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91" y="3108932"/>
            <a:ext cx="6468417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33" y="785937"/>
            <a:ext cx="7321931" cy="646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434" y="1463604"/>
            <a:ext cx="9135750" cy="373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53" y="6538553"/>
            <a:ext cx="87424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061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/>
          <p:cNvSpPr/>
          <p:nvPr/>
        </p:nvSpPr>
        <p:spPr>
          <a:xfrm>
            <a:off x="8272130" y="4410740"/>
            <a:ext cx="3919872" cy="2447260"/>
          </a:xfrm>
          <a:custGeom>
            <a:avLst/>
            <a:gdLst>
              <a:gd name="connsiteX0" fmla="*/ 3919871 w 3919872"/>
              <a:gd name="connsiteY0" fmla="*/ 0 h 2348023"/>
              <a:gd name="connsiteX1" fmla="*/ 3919871 w 3919872"/>
              <a:gd name="connsiteY1" fmla="*/ 408162 h 2348023"/>
              <a:gd name="connsiteX2" fmla="*/ 3919872 w 3919872"/>
              <a:gd name="connsiteY2" fmla="*/ 408167 h 2348023"/>
              <a:gd name="connsiteX3" fmla="*/ 3919872 w 3919872"/>
              <a:gd name="connsiteY3" fmla="*/ 2104660 h 2348023"/>
              <a:gd name="connsiteX4" fmla="*/ 3919871 w 3919872"/>
              <a:gd name="connsiteY4" fmla="*/ 2104665 h 2348023"/>
              <a:gd name="connsiteX5" fmla="*/ 3919871 w 3919872"/>
              <a:gd name="connsiteY5" fmla="*/ 2348023 h 2348023"/>
              <a:gd name="connsiteX6" fmla="*/ 3676509 w 3919872"/>
              <a:gd name="connsiteY6" fmla="*/ 2348023 h 2348023"/>
              <a:gd name="connsiteX7" fmla="*/ 1136499 w 3919872"/>
              <a:gd name="connsiteY7" fmla="*/ 2348023 h 2348023"/>
              <a:gd name="connsiteX8" fmla="*/ 0 w 3919872"/>
              <a:gd name="connsiteY8" fmla="*/ 2348023 h 2348023"/>
              <a:gd name="connsiteX9" fmla="*/ 0 w 3919872"/>
              <a:gd name="connsiteY9" fmla="*/ 1422990 h 2348023"/>
              <a:gd name="connsiteX10" fmla="*/ 893136 w 3919872"/>
              <a:gd name="connsiteY10" fmla="*/ 1422990 h 2348023"/>
              <a:gd name="connsiteX11" fmla="*/ 893136 w 3919872"/>
              <a:gd name="connsiteY11" fmla="*/ 408167 h 2348023"/>
              <a:gd name="connsiteX12" fmla="*/ 1136499 w 3919872"/>
              <a:gd name="connsiteY12" fmla="*/ 164804 h 2348023"/>
              <a:gd name="connsiteX13" fmla="*/ 2624465 w 3919872"/>
              <a:gd name="connsiteY13" fmla="*/ 164804 h 2348023"/>
              <a:gd name="connsiteX14" fmla="*/ 2624470 w 3919872"/>
              <a:gd name="connsiteY14" fmla="*/ 164805 h 2348023"/>
              <a:gd name="connsiteX15" fmla="*/ 3755066 w 3919872"/>
              <a:gd name="connsiteY15" fmla="*/ 164805 h 2348023"/>
              <a:gd name="connsiteX16" fmla="*/ 3919871 w 3919872"/>
              <a:gd name="connsiteY16" fmla="*/ 0 h 2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872" h="2348023">
                <a:moveTo>
                  <a:pt x="3919871" y="0"/>
                </a:moveTo>
                <a:lnTo>
                  <a:pt x="3919871" y="408162"/>
                </a:lnTo>
                <a:lnTo>
                  <a:pt x="3919872" y="408167"/>
                </a:lnTo>
                <a:lnTo>
                  <a:pt x="3919872" y="2104660"/>
                </a:lnTo>
                <a:lnTo>
                  <a:pt x="3919871" y="2104665"/>
                </a:lnTo>
                <a:lnTo>
                  <a:pt x="3919871" y="2348023"/>
                </a:lnTo>
                <a:lnTo>
                  <a:pt x="3676509" y="2348023"/>
                </a:lnTo>
                <a:lnTo>
                  <a:pt x="1136499" y="2348023"/>
                </a:lnTo>
                <a:lnTo>
                  <a:pt x="0" y="2348023"/>
                </a:lnTo>
                <a:lnTo>
                  <a:pt x="0" y="1422990"/>
                </a:lnTo>
                <a:lnTo>
                  <a:pt x="893136" y="1422990"/>
                </a:lnTo>
                <a:lnTo>
                  <a:pt x="893136" y="408167"/>
                </a:lnTo>
                <a:cubicBezTo>
                  <a:pt x="893136" y="273761"/>
                  <a:pt x="1002093" y="164804"/>
                  <a:pt x="1136499" y="164804"/>
                </a:cubicBezTo>
                <a:lnTo>
                  <a:pt x="2624465" y="164804"/>
                </a:lnTo>
                <a:lnTo>
                  <a:pt x="2624470" y="164805"/>
                </a:lnTo>
                <a:lnTo>
                  <a:pt x="3755066" y="164805"/>
                </a:lnTo>
                <a:cubicBezTo>
                  <a:pt x="3846085" y="164805"/>
                  <a:pt x="3919871" y="91019"/>
                  <a:pt x="39198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28284" y="1166811"/>
            <a:ext cx="829026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.Мероприятия по повышению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энергоэффективности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28284" y="2009606"/>
            <a:ext cx="7764661" cy="40309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по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 влияет на теплопередачу здания. В данном проекте мы проведем: утепление стен, за счет применения утеплителя из минеральной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ваты,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замена чугунных радиаторов на более современные, а также проведем некоторые дополнительные модернизации в системе отопления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проекте рассмотрены: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модернизация узла ввода теплоносителя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термостатов на отопительных приборах, терморегуляторы на корнях стояков, совмещение их с балансировочными клапанами.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сделан Подбор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утеплителя стен,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теплотехническому расчету</a:t>
            </a:r>
          </a:p>
          <a:p>
            <a:pPr lvl="0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 мероприятия обеспечат еще более эффективную и функционирующую систему отопления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9442926" y="5277779"/>
            <a:ext cx="2374604" cy="1021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3" y="6553174"/>
            <a:ext cx="87424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4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/>
          <p:cNvSpPr/>
          <p:nvPr/>
        </p:nvSpPr>
        <p:spPr>
          <a:xfrm>
            <a:off x="8272130" y="4410740"/>
            <a:ext cx="3919872" cy="2447260"/>
          </a:xfrm>
          <a:custGeom>
            <a:avLst/>
            <a:gdLst>
              <a:gd name="connsiteX0" fmla="*/ 3919871 w 3919872"/>
              <a:gd name="connsiteY0" fmla="*/ 0 h 2348023"/>
              <a:gd name="connsiteX1" fmla="*/ 3919871 w 3919872"/>
              <a:gd name="connsiteY1" fmla="*/ 408162 h 2348023"/>
              <a:gd name="connsiteX2" fmla="*/ 3919872 w 3919872"/>
              <a:gd name="connsiteY2" fmla="*/ 408167 h 2348023"/>
              <a:gd name="connsiteX3" fmla="*/ 3919872 w 3919872"/>
              <a:gd name="connsiteY3" fmla="*/ 2104660 h 2348023"/>
              <a:gd name="connsiteX4" fmla="*/ 3919871 w 3919872"/>
              <a:gd name="connsiteY4" fmla="*/ 2104665 h 2348023"/>
              <a:gd name="connsiteX5" fmla="*/ 3919871 w 3919872"/>
              <a:gd name="connsiteY5" fmla="*/ 2348023 h 2348023"/>
              <a:gd name="connsiteX6" fmla="*/ 3676509 w 3919872"/>
              <a:gd name="connsiteY6" fmla="*/ 2348023 h 2348023"/>
              <a:gd name="connsiteX7" fmla="*/ 1136499 w 3919872"/>
              <a:gd name="connsiteY7" fmla="*/ 2348023 h 2348023"/>
              <a:gd name="connsiteX8" fmla="*/ 0 w 3919872"/>
              <a:gd name="connsiteY8" fmla="*/ 2348023 h 2348023"/>
              <a:gd name="connsiteX9" fmla="*/ 0 w 3919872"/>
              <a:gd name="connsiteY9" fmla="*/ 1422990 h 2348023"/>
              <a:gd name="connsiteX10" fmla="*/ 893136 w 3919872"/>
              <a:gd name="connsiteY10" fmla="*/ 1422990 h 2348023"/>
              <a:gd name="connsiteX11" fmla="*/ 893136 w 3919872"/>
              <a:gd name="connsiteY11" fmla="*/ 408167 h 2348023"/>
              <a:gd name="connsiteX12" fmla="*/ 1136499 w 3919872"/>
              <a:gd name="connsiteY12" fmla="*/ 164804 h 2348023"/>
              <a:gd name="connsiteX13" fmla="*/ 2624465 w 3919872"/>
              <a:gd name="connsiteY13" fmla="*/ 164804 h 2348023"/>
              <a:gd name="connsiteX14" fmla="*/ 2624470 w 3919872"/>
              <a:gd name="connsiteY14" fmla="*/ 164805 h 2348023"/>
              <a:gd name="connsiteX15" fmla="*/ 3755066 w 3919872"/>
              <a:gd name="connsiteY15" fmla="*/ 164805 h 2348023"/>
              <a:gd name="connsiteX16" fmla="*/ 3919871 w 3919872"/>
              <a:gd name="connsiteY16" fmla="*/ 0 h 2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872" h="2348023">
                <a:moveTo>
                  <a:pt x="3919871" y="0"/>
                </a:moveTo>
                <a:lnTo>
                  <a:pt x="3919871" y="408162"/>
                </a:lnTo>
                <a:lnTo>
                  <a:pt x="3919872" y="408167"/>
                </a:lnTo>
                <a:lnTo>
                  <a:pt x="3919872" y="2104660"/>
                </a:lnTo>
                <a:lnTo>
                  <a:pt x="3919871" y="2104665"/>
                </a:lnTo>
                <a:lnTo>
                  <a:pt x="3919871" y="2348023"/>
                </a:lnTo>
                <a:lnTo>
                  <a:pt x="3676509" y="2348023"/>
                </a:lnTo>
                <a:lnTo>
                  <a:pt x="1136499" y="2348023"/>
                </a:lnTo>
                <a:lnTo>
                  <a:pt x="0" y="2348023"/>
                </a:lnTo>
                <a:lnTo>
                  <a:pt x="0" y="1422990"/>
                </a:lnTo>
                <a:lnTo>
                  <a:pt x="893136" y="1422990"/>
                </a:lnTo>
                <a:lnTo>
                  <a:pt x="893136" y="408167"/>
                </a:lnTo>
                <a:cubicBezTo>
                  <a:pt x="893136" y="273761"/>
                  <a:pt x="1002093" y="164804"/>
                  <a:pt x="1136499" y="164804"/>
                </a:cubicBezTo>
                <a:lnTo>
                  <a:pt x="2624465" y="164804"/>
                </a:lnTo>
                <a:lnTo>
                  <a:pt x="2624470" y="164805"/>
                </a:lnTo>
                <a:lnTo>
                  <a:pt x="3755066" y="164805"/>
                </a:lnTo>
                <a:cubicBezTo>
                  <a:pt x="3846085" y="164805"/>
                  <a:pt x="3919871" y="91019"/>
                  <a:pt x="39198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28284" y="675523"/>
            <a:ext cx="829026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5.Результат проекта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70975" y="1397087"/>
            <a:ext cx="7002661" cy="4901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данном исследовательском проекте мы разобрались с конструктивом здания, определили его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теплопотери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изучили систему отопления .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 результатам расчёта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теплопотерь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здания мы сделали вывод о том, что нынешняя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отопления не соответствуют техническим и эксплуатационным нормам.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Для решения данных проблем мы выбрали несколько решений: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 была запроектирована новая система отопления: двухтрубная тупиковая система отопления 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*чертежи с размещением отопительных приборов прилагаются к проекту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 были заложены современные эффективные отопительные приборы 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Была проведена модернизация узла ввода теплоносителя в здание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утеплителя стен, согласно расчетам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установка термостатов на отопительных приборах, терморегуляторы на корнях стояков, совмещение их с балансировочными клапанами.</a:t>
            </a:r>
          </a:p>
          <a:p>
            <a:pPr lvl="0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интерес и вопросы по теме моего проекта. Всего доброго»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69895" algn="ctr"/>
                <a:tab pos="5940425" algn="r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9442926" y="5277779"/>
            <a:ext cx="2374604" cy="1021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3" y="6553174"/>
            <a:ext cx="8742422" cy="3048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35636" y="449435"/>
            <a:ext cx="37818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проектом я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пределила  новые проблемы и задачи 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дальнейших шагах по теме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-рассмотреть реконструкцию узла ввода в здание, трубопроводов и сетей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по расчету освещенности современных пластиковых окон для повышения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здания.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30" y="3124997"/>
            <a:ext cx="2879364" cy="28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6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85695" y="558790"/>
            <a:ext cx="3967838" cy="6022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уважаемые участники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конференции.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«Меня зовут Козлова Софья , гр.ВВ-41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«Представляю вашему вниманию свой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 на тему: «Разработка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по повышению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здания пансионата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ИвГПУ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в г. Плес Ивановской области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 направление  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выбрала, потому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что данная проблема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сейчас актуальна 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для общественных зданий.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Прежняя система отопления </a:t>
            </a: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приходит в негодность, перестает полностью функционировать, поэтому такие системы 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требует </a:t>
            </a: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реконструкции.</a:t>
            </a:r>
            <a:b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Решения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 меры, которые принимаются в реконструкции, нацелены на достижение минимального потребления энергии в здании, а также на комфортное пребывание людей в общественных местах.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Вступление</a:t>
            </a:r>
            <a:endParaRPr lang="pl-PL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9163" y="1345507"/>
            <a:ext cx="4405745" cy="476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«Цель моего проекта – разработка комплексных мероприятия по повышению энергетической эффективности здания пансионата ИВГПУ в г. Плес.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Теплотехнический расчет существующих ограждающих конструкций.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материала и толщины тепловой изоляции для наружных стен, покрытия и подвального перекрытия.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теплового баланса.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энергоэффективной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 отопления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5" y="955232"/>
            <a:ext cx="2850190" cy="2164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40" y="3451922"/>
            <a:ext cx="2817855" cy="22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5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1"/>
          <p:cNvSpPr txBox="1"/>
          <p:nvPr/>
        </p:nvSpPr>
        <p:spPr>
          <a:xfrm>
            <a:off x="689530" y="1339911"/>
            <a:ext cx="8467169" cy="504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1</a:t>
            </a:r>
            <a:r>
              <a:rPr lang="pl-PL" sz="2400" b="1" dirty="0">
                <a:solidFill>
                  <a:schemeClr val="bg1"/>
                </a:solidFill>
              </a:rPr>
              <a:t>.   </a:t>
            </a:r>
            <a:r>
              <a:rPr lang="ru-RU" sz="2400" b="1" dirty="0" smtClean="0">
                <a:solidFill>
                  <a:schemeClr val="bg1"/>
                </a:solidFill>
              </a:rPr>
              <a:t>Объект реконструкции. Общие сведения.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pl-PL" sz="2400" b="1" dirty="0">
                <a:solidFill>
                  <a:schemeClr val="bg1"/>
                </a:solidFill>
              </a:rPr>
              <a:t>.   </a:t>
            </a:r>
            <a:r>
              <a:rPr lang="ru-RU" sz="2400" b="1" dirty="0" smtClean="0">
                <a:solidFill>
                  <a:schemeClr val="bg1"/>
                </a:solidFill>
              </a:rPr>
              <a:t> Расчеты и схемы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r>
              <a:rPr lang="pl-PL" sz="2400" b="1" dirty="0">
                <a:solidFill>
                  <a:schemeClr val="bg1"/>
                </a:solidFill>
              </a:rPr>
              <a:t>.   </a:t>
            </a:r>
            <a:r>
              <a:rPr lang="ru-RU" sz="2400" b="1" dirty="0" smtClean="0">
                <a:solidFill>
                  <a:schemeClr val="bg1"/>
                </a:solidFill>
              </a:rPr>
              <a:t>Выбор и размещение отопительных приборов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r>
              <a:rPr lang="pl-PL" sz="2400" b="1" dirty="0">
                <a:solidFill>
                  <a:schemeClr val="bg1"/>
                </a:solidFill>
              </a:rPr>
              <a:t>.   </a:t>
            </a:r>
            <a:r>
              <a:rPr lang="ru-RU" sz="2400" b="1" dirty="0" smtClean="0">
                <a:solidFill>
                  <a:schemeClr val="bg1"/>
                </a:solidFill>
              </a:rPr>
              <a:t>Мероприятия по повышению </a:t>
            </a:r>
            <a:r>
              <a:rPr lang="ru-RU" sz="2400" b="1" dirty="0" err="1" smtClean="0">
                <a:solidFill>
                  <a:schemeClr val="bg1"/>
                </a:solidFill>
              </a:rPr>
              <a:t>энергоэффективности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r>
              <a:rPr lang="pl-PL" sz="2400" b="1" dirty="0">
                <a:solidFill>
                  <a:schemeClr val="bg1"/>
                </a:solidFill>
              </a:rPr>
              <a:t>.   </a:t>
            </a:r>
            <a:r>
              <a:rPr lang="ru-RU" sz="2400" b="1" dirty="0" smtClean="0">
                <a:solidFill>
                  <a:schemeClr val="bg1"/>
                </a:solidFill>
              </a:rPr>
              <a:t>Результат проекта </a:t>
            </a:r>
            <a:endParaRPr lang="pl-PL" sz="2400" dirty="0">
              <a:solidFill>
                <a:schemeClr val="bg1"/>
              </a:solidFill>
            </a:endParaRPr>
          </a:p>
          <a:p>
            <a:pPr lvl="1">
              <a:spcAft>
                <a:spcPts val="1800"/>
              </a:spcAft>
            </a:pPr>
            <a:endParaRPr lang="pl-PL" sz="1400" dirty="0">
              <a:solidFill>
                <a:schemeClr val="bg1"/>
              </a:solidFill>
            </a:endParaRPr>
          </a:p>
          <a:p>
            <a:pPr lvl="1">
              <a:spcAft>
                <a:spcPts val="1800"/>
              </a:spcAft>
            </a:pPr>
            <a:r>
              <a:rPr lang="pl-PL" sz="1400" dirty="0">
                <a:solidFill>
                  <a:srgbClr val="3E3E3D"/>
                </a:solidFill>
              </a:rPr>
              <a:t> </a:t>
            </a:r>
          </a:p>
        </p:txBody>
      </p:sp>
      <p:sp>
        <p:nvSpPr>
          <p:cNvPr id="7" name="pole tekstowe 8"/>
          <p:cNvSpPr txBox="1"/>
          <p:nvPr/>
        </p:nvSpPr>
        <p:spPr>
          <a:xfrm>
            <a:off x="4403652" y="354190"/>
            <a:ext cx="3735573" cy="684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Содержание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8" name="pole tekstowe 20"/>
          <p:cNvSpPr txBox="1"/>
          <p:nvPr/>
        </p:nvSpPr>
        <p:spPr>
          <a:xfrm>
            <a:off x="689530" y="6474213"/>
            <a:ext cx="10401058" cy="383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Проект на тему «Разработка мероприятий по повышению </a:t>
            </a:r>
            <a:r>
              <a:rPr lang="ru-RU" sz="1100" b="1" dirty="0" err="1">
                <a:solidFill>
                  <a:schemeClr val="bg1"/>
                </a:solidFill>
              </a:rPr>
              <a:t>энергоэффективности</a:t>
            </a:r>
            <a:r>
              <a:rPr lang="ru-RU" sz="1100" b="1" dirty="0">
                <a:solidFill>
                  <a:schemeClr val="bg1"/>
                </a:solidFill>
              </a:rPr>
              <a:t> здания пансионата </a:t>
            </a:r>
            <a:r>
              <a:rPr lang="ru-RU" sz="1100" b="1" dirty="0" err="1">
                <a:solidFill>
                  <a:schemeClr val="bg1"/>
                </a:solidFill>
              </a:rPr>
              <a:t>ИвГПУ</a:t>
            </a:r>
            <a:r>
              <a:rPr lang="ru-RU" sz="1100" b="1" dirty="0">
                <a:solidFill>
                  <a:schemeClr val="bg1"/>
                </a:solidFill>
              </a:rPr>
              <a:t>  в г. Плес Ивановской области »</a:t>
            </a:r>
          </a:p>
        </p:txBody>
      </p:sp>
    </p:spTree>
    <p:extLst>
      <p:ext uri="{BB962C8B-B14F-4D97-AF65-F5344CB8AC3E}">
        <p14:creationId xmlns:p14="http://schemas.microsoft.com/office/powerpoint/2010/main" val="1191868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/>
          <p:cNvSpPr/>
          <p:nvPr/>
        </p:nvSpPr>
        <p:spPr>
          <a:xfrm>
            <a:off x="8272130" y="4410740"/>
            <a:ext cx="3919872" cy="2447260"/>
          </a:xfrm>
          <a:custGeom>
            <a:avLst/>
            <a:gdLst>
              <a:gd name="connsiteX0" fmla="*/ 3919871 w 3919872"/>
              <a:gd name="connsiteY0" fmla="*/ 0 h 2348023"/>
              <a:gd name="connsiteX1" fmla="*/ 3919871 w 3919872"/>
              <a:gd name="connsiteY1" fmla="*/ 408162 h 2348023"/>
              <a:gd name="connsiteX2" fmla="*/ 3919872 w 3919872"/>
              <a:gd name="connsiteY2" fmla="*/ 408167 h 2348023"/>
              <a:gd name="connsiteX3" fmla="*/ 3919872 w 3919872"/>
              <a:gd name="connsiteY3" fmla="*/ 2104660 h 2348023"/>
              <a:gd name="connsiteX4" fmla="*/ 3919871 w 3919872"/>
              <a:gd name="connsiteY4" fmla="*/ 2104665 h 2348023"/>
              <a:gd name="connsiteX5" fmla="*/ 3919871 w 3919872"/>
              <a:gd name="connsiteY5" fmla="*/ 2348023 h 2348023"/>
              <a:gd name="connsiteX6" fmla="*/ 3676509 w 3919872"/>
              <a:gd name="connsiteY6" fmla="*/ 2348023 h 2348023"/>
              <a:gd name="connsiteX7" fmla="*/ 1136499 w 3919872"/>
              <a:gd name="connsiteY7" fmla="*/ 2348023 h 2348023"/>
              <a:gd name="connsiteX8" fmla="*/ 0 w 3919872"/>
              <a:gd name="connsiteY8" fmla="*/ 2348023 h 2348023"/>
              <a:gd name="connsiteX9" fmla="*/ 0 w 3919872"/>
              <a:gd name="connsiteY9" fmla="*/ 1422990 h 2348023"/>
              <a:gd name="connsiteX10" fmla="*/ 893136 w 3919872"/>
              <a:gd name="connsiteY10" fmla="*/ 1422990 h 2348023"/>
              <a:gd name="connsiteX11" fmla="*/ 893136 w 3919872"/>
              <a:gd name="connsiteY11" fmla="*/ 408167 h 2348023"/>
              <a:gd name="connsiteX12" fmla="*/ 1136499 w 3919872"/>
              <a:gd name="connsiteY12" fmla="*/ 164804 h 2348023"/>
              <a:gd name="connsiteX13" fmla="*/ 2624465 w 3919872"/>
              <a:gd name="connsiteY13" fmla="*/ 164804 h 2348023"/>
              <a:gd name="connsiteX14" fmla="*/ 2624470 w 3919872"/>
              <a:gd name="connsiteY14" fmla="*/ 164805 h 2348023"/>
              <a:gd name="connsiteX15" fmla="*/ 3755066 w 3919872"/>
              <a:gd name="connsiteY15" fmla="*/ 164805 h 2348023"/>
              <a:gd name="connsiteX16" fmla="*/ 3919871 w 3919872"/>
              <a:gd name="connsiteY16" fmla="*/ 0 h 2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872" h="2348023">
                <a:moveTo>
                  <a:pt x="3919871" y="0"/>
                </a:moveTo>
                <a:lnTo>
                  <a:pt x="3919871" y="408162"/>
                </a:lnTo>
                <a:lnTo>
                  <a:pt x="3919872" y="408167"/>
                </a:lnTo>
                <a:lnTo>
                  <a:pt x="3919872" y="2104660"/>
                </a:lnTo>
                <a:lnTo>
                  <a:pt x="3919871" y="2104665"/>
                </a:lnTo>
                <a:lnTo>
                  <a:pt x="3919871" y="2348023"/>
                </a:lnTo>
                <a:lnTo>
                  <a:pt x="3676509" y="2348023"/>
                </a:lnTo>
                <a:lnTo>
                  <a:pt x="1136499" y="2348023"/>
                </a:lnTo>
                <a:lnTo>
                  <a:pt x="0" y="2348023"/>
                </a:lnTo>
                <a:lnTo>
                  <a:pt x="0" y="1422990"/>
                </a:lnTo>
                <a:lnTo>
                  <a:pt x="893136" y="1422990"/>
                </a:lnTo>
                <a:lnTo>
                  <a:pt x="893136" y="408167"/>
                </a:lnTo>
                <a:cubicBezTo>
                  <a:pt x="893136" y="273761"/>
                  <a:pt x="1002093" y="164804"/>
                  <a:pt x="1136499" y="164804"/>
                </a:cubicBezTo>
                <a:lnTo>
                  <a:pt x="2624465" y="164804"/>
                </a:lnTo>
                <a:lnTo>
                  <a:pt x="2624470" y="164805"/>
                </a:lnTo>
                <a:lnTo>
                  <a:pt x="3755066" y="164805"/>
                </a:lnTo>
                <a:cubicBezTo>
                  <a:pt x="3846085" y="164805"/>
                  <a:pt x="3919871" y="91019"/>
                  <a:pt x="39198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2" y="1323257"/>
            <a:ext cx="7228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1.Объект реконструкции. Общие сведения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28284" y="2009606"/>
            <a:ext cx="7764661" cy="36586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реконструкции находится в г. Плес. Здание 2-х этажное. Высота этажа 2,5 метра. Здание ориентировано главным фасадом на юг. Наружные стены– кирпичные оштукатуренные панели толщиной 510 мм, перекрытия – железобетонные плиты.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Климатические данные местности строительства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проектирования систем отопления примем расчетные температуры наружного воздуха (СП 131.13330.2012)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проектирования отопления в холодный период года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-15 °С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отопительного периода 214 суток.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отопительного периода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tср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-3,7оС.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Расчетная скорость ветра: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теплый период года – 3,8 м/сек;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холодный период года – 4,2 м/сек.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расчетная температура наружного воздуха 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определяемая по температуре наиболее холодной пятидневки обеспеченностью 0,92 = -29°С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9428750" y="4852559"/>
            <a:ext cx="25547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</a:t>
            </a:r>
            <a:r>
              <a:rPr lang="ru-RU" sz="1400" b="1" dirty="0" smtClean="0">
                <a:solidFill>
                  <a:schemeClr val="bg1"/>
                </a:solidFill>
              </a:rPr>
              <a:t>втор </a:t>
            </a:r>
            <a:r>
              <a:rPr lang="ru-RU" sz="1200" b="1" dirty="0" smtClean="0">
                <a:solidFill>
                  <a:schemeClr val="bg1"/>
                </a:solidFill>
              </a:rPr>
              <a:t>фотографии</a:t>
            </a:r>
            <a:r>
              <a:rPr lang="ru-RU" sz="1400" b="1" dirty="0" smtClean="0">
                <a:solidFill>
                  <a:schemeClr val="bg1"/>
                </a:solidFill>
              </a:rPr>
              <a:t>: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9442926" y="5277779"/>
            <a:ext cx="2374604" cy="1021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pl-PL" sz="1100" dirty="0">
                <a:solidFill>
                  <a:schemeClr val="bg1"/>
                </a:solidFill>
              </a:rPr>
              <a:t>https://zen.yandex.ru/media/edem_v_gosti_ru/otdyh-v-plese-5fb21d05f2466e18105210b1</a:t>
            </a:r>
          </a:p>
        </p:txBody>
      </p:sp>
      <p:pic>
        <p:nvPicPr>
          <p:cNvPr id="1026" name="Picture 2" descr="https://avatars.mds.yandex.net/get-zen_doc/1718877/pub_5fb21d05f2466e18105210b1_5fb21e83f2466e1810542c3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12" y="0"/>
            <a:ext cx="3726388" cy="45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9" y="6553174"/>
            <a:ext cx="87424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/>
          <p:cNvSpPr/>
          <p:nvPr/>
        </p:nvSpPr>
        <p:spPr>
          <a:xfrm>
            <a:off x="8272130" y="4410740"/>
            <a:ext cx="3919872" cy="2447260"/>
          </a:xfrm>
          <a:custGeom>
            <a:avLst/>
            <a:gdLst>
              <a:gd name="connsiteX0" fmla="*/ 3919871 w 3919872"/>
              <a:gd name="connsiteY0" fmla="*/ 0 h 2348023"/>
              <a:gd name="connsiteX1" fmla="*/ 3919871 w 3919872"/>
              <a:gd name="connsiteY1" fmla="*/ 408162 h 2348023"/>
              <a:gd name="connsiteX2" fmla="*/ 3919872 w 3919872"/>
              <a:gd name="connsiteY2" fmla="*/ 408167 h 2348023"/>
              <a:gd name="connsiteX3" fmla="*/ 3919872 w 3919872"/>
              <a:gd name="connsiteY3" fmla="*/ 2104660 h 2348023"/>
              <a:gd name="connsiteX4" fmla="*/ 3919871 w 3919872"/>
              <a:gd name="connsiteY4" fmla="*/ 2104665 h 2348023"/>
              <a:gd name="connsiteX5" fmla="*/ 3919871 w 3919872"/>
              <a:gd name="connsiteY5" fmla="*/ 2348023 h 2348023"/>
              <a:gd name="connsiteX6" fmla="*/ 3676509 w 3919872"/>
              <a:gd name="connsiteY6" fmla="*/ 2348023 h 2348023"/>
              <a:gd name="connsiteX7" fmla="*/ 1136499 w 3919872"/>
              <a:gd name="connsiteY7" fmla="*/ 2348023 h 2348023"/>
              <a:gd name="connsiteX8" fmla="*/ 0 w 3919872"/>
              <a:gd name="connsiteY8" fmla="*/ 2348023 h 2348023"/>
              <a:gd name="connsiteX9" fmla="*/ 0 w 3919872"/>
              <a:gd name="connsiteY9" fmla="*/ 1422990 h 2348023"/>
              <a:gd name="connsiteX10" fmla="*/ 893136 w 3919872"/>
              <a:gd name="connsiteY10" fmla="*/ 1422990 h 2348023"/>
              <a:gd name="connsiteX11" fmla="*/ 893136 w 3919872"/>
              <a:gd name="connsiteY11" fmla="*/ 408167 h 2348023"/>
              <a:gd name="connsiteX12" fmla="*/ 1136499 w 3919872"/>
              <a:gd name="connsiteY12" fmla="*/ 164804 h 2348023"/>
              <a:gd name="connsiteX13" fmla="*/ 2624465 w 3919872"/>
              <a:gd name="connsiteY13" fmla="*/ 164804 h 2348023"/>
              <a:gd name="connsiteX14" fmla="*/ 2624470 w 3919872"/>
              <a:gd name="connsiteY14" fmla="*/ 164805 h 2348023"/>
              <a:gd name="connsiteX15" fmla="*/ 3755066 w 3919872"/>
              <a:gd name="connsiteY15" fmla="*/ 164805 h 2348023"/>
              <a:gd name="connsiteX16" fmla="*/ 3919871 w 3919872"/>
              <a:gd name="connsiteY16" fmla="*/ 0 h 2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872" h="2348023">
                <a:moveTo>
                  <a:pt x="3919871" y="0"/>
                </a:moveTo>
                <a:lnTo>
                  <a:pt x="3919871" y="408162"/>
                </a:lnTo>
                <a:lnTo>
                  <a:pt x="3919872" y="408167"/>
                </a:lnTo>
                <a:lnTo>
                  <a:pt x="3919872" y="2104660"/>
                </a:lnTo>
                <a:lnTo>
                  <a:pt x="3919871" y="2104665"/>
                </a:lnTo>
                <a:lnTo>
                  <a:pt x="3919871" y="2348023"/>
                </a:lnTo>
                <a:lnTo>
                  <a:pt x="3676509" y="2348023"/>
                </a:lnTo>
                <a:lnTo>
                  <a:pt x="1136499" y="2348023"/>
                </a:lnTo>
                <a:lnTo>
                  <a:pt x="0" y="2348023"/>
                </a:lnTo>
                <a:lnTo>
                  <a:pt x="0" y="1422990"/>
                </a:lnTo>
                <a:lnTo>
                  <a:pt x="893136" y="1422990"/>
                </a:lnTo>
                <a:lnTo>
                  <a:pt x="893136" y="408167"/>
                </a:lnTo>
                <a:cubicBezTo>
                  <a:pt x="893136" y="273761"/>
                  <a:pt x="1002093" y="164804"/>
                  <a:pt x="1136499" y="164804"/>
                </a:cubicBezTo>
                <a:lnTo>
                  <a:pt x="2624465" y="164804"/>
                </a:lnTo>
                <a:lnTo>
                  <a:pt x="2624470" y="164805"/>
                </a:lnTo>
                <a:lnTo>
                  <a:pt x="3755066" y="164805"/>
                </a:lnTo>
                <a:cubicBezTo>
                  <a:pt x="3846085" y="164805"/>
                  <a:pt x="3919871" y="91019"/>
                  <a:pt x="39198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2" y="1323257"/>
            <a:ext cx="7228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1.Объект реконструкции. Общие сведения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9734" y="2129654"/>
            <a:ext cx="7764661" cy="36586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958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исследования документации и первичного осмотра здания были сделаны выводы о частичной неисправности системы: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теплоотдача от радиаторов отопления уменьшилась;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равномерный прогрев помещения – где-то теплее, а где-то наоборот слишком холодно;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трубы и радиаторы покрылись коррозийным налетом;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9428750" y="4852559"/>
            <a:ext cx="25547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А</a:t>
            </a:r>
            <a:r>
              <a:rPr lang="ru-RU" sz="1200" b="1" dirty="0" smtClean="0">
                <a:solidFill>
                  <a:schemeClr val="bg1"/>
                </a:solidFill>
              </a:rPr>
              <a:t>втор </a:t>
            </a:r>
            <a:r>
              <a:rPr lang="ru-RU" sz="1200" b="1" dirty="0">
                <a:solidFill>
                  <a:schemeClr val="bg1"/>
                </a:solidFill>
              </a:rPr>
              <a:t>фотографии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9442926" y="5277779"/>
            <a:ext cx="2374604" cy="1021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bg1"/>
                </a:solidFill>
              </a:rPr>
              <a:t>https://odstroy.ru/stoit-li-menat-cugunnye-batarei-na-bimetalliceskie-otlicie-demontaz-zamena</a:t>
            </a:r>
            <a:r>
              <a:rPr lang="en-US" sz="1100" dirty="0" smtClean="0">
                <a:solidFill>
                  <a:schemeClr val="bg1"/>
                </a:solidFill>
              </a:rPr>
              <a:t>/</a:t>
            </a:r>
            <a:endParaRPr lang="ru-RU" sz="1100" dirty="0" smtClean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*фото с сайта</a:t>
            </a:r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77" y="2956532"/>
            <a:ext cx="6316003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944" y="79615"/>
            <a:ext cx="3885677" cy="4487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8" y="6602354"/>
            <a:ext cx="87424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69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/>
          <p:cNvSpPr/>
          <p:nvPr/>
        </p:nvSpPr>
        <p:spPr>
          <a:xfrm>
            <a:off x="8272130" y="4410740"/>
            <a:ext cx="3919872" cy="2447260"/>
          </a:xfrm>
          <a:custGeom>
            <a:avLst/>
            <a:gdLst>
              <a:gd name="connsiteX0" fmla="*/ 3919871 w 3919872"/>
              <a:gd name="connsiteY0" fmla="*/ 0 h 2348023"/>
              <a:gd name="connsiteX1" fmla="*/ 3919871 w 3919872"/>
              <a:gd name="connsiteY1" fmla="*/ 408162 h 2348023"/>
              <a:gd name="connsiteX2" fmla="*/ 3919872 w 3919872"/>
              <a:gd name="connsiteY2" fmla="*/ 408167 h 2348023"/>
              <a:gd name="connsiteX3" fmla="*/ 3919872 w 3919872"/>
              <a:gd name="connsiteY3" fmla="*/ 2104660 h 2348023"/>
              <a:gd name="connsiteX4" fmla="*/ 3919871 w 3919872"/>
              <a:gd name="connsiteY4" fmla="*/ 2104665 h 2348023"/>
              <a:gd name="connsiteX5" fmla="*/ 3919871 w 3919872"/>
              <a:gd name="connsiteY5" fmla="*/ 2348023 h 2348023"/>
              <a:gd name="connsiteX6" fmla="*/ 3676509 w 3919872"/>
              <a:gd name="connsiteY6" fmla="*/ 2348023 h 2348023"/>
              <a:gd name="connsiteX7" fmla="*/ 1136499 w 3919872"/>
              <a:gd name="connsiteY7" fmla="*/ 2348023 h 2348023"/>
              <a:gd name="connsiteX8" fmla="*/ 0 w 3919872"/>
              <a:gd name="connsiteY8" fmla="*/ 2348023 h 2348023"/>
              <a:gd name="connsiteX9" fmla="*/ 0 w 3919872"/>
              <a:gd name="connsiteY9" fmla="*/ 1422990 h 2348023"/>
              <a:gd name="connsiteX10" fmla="*/ 893136 w 3919872"/>
              <a:gd name="connsiteY10" fmla="*/ 1422990 h 2348023"/>
              <a:gd name="connsiteX11" fmla="*/ 893136 w 3919872"/>
              <a:gd name="connsiteY11" fmla="*/ 408167 h 2348023"/>
              <a:gd name="connsiteX12" fmla="*/ 1136499 w 3919872"/>
              <a:gd name="connsiteY12" fmla="*/ 164804 h 2348023"/>
              <a:gd name="connsiteX13" fmla="*/ 2624465 w 3919872"/>
              <a:gd name="connsiteY13" fmla="*/ 164804 h 2348023"/>
              <a:gd name="connsiteX14" fmla="*/ 2624470 w 3919872"/>
              <a:gd name="connsiteY14" fmla="*/ 164805 h 2348023"/>
              <a:gd name="connsiteX15" fmla="*/ 3755066 w 3919872"/>
              <a:gd name="connsiteY15" fmla="*/ 164805 h 2348023"/>
              <a:gd name="connsiteX16" fmla="*/ 3919871 w 3919872"/>
              <a:gd name="connsiteY16" fmla="*/ 0 h 2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872" h="2348023">
                <a:moveTo>
                  <a:pt x="3919871" y="0"/>
                </a:moveTo>
                <a:lnTo>
                  <a:pt x="3919871" y="408162"/>
                </a:lnTo>
                <a:lnTo>
                  <a:pt x="3919872" y="408167"/>
                </a:lnTo>
                <a:lnTo>
                  <a:pt x="3919872" y="2104660"/>
                </a:lnTo>
                <a:lnTo>
                  <a:pt x="3919871" y="2104665"/>
                </a:lnTo>
                <a:lnTo>
                  <a:pt x="3919871" y="2348023"/>
                </a:lnTo>
                <a:lnTo>
                  <a:pt x="3676509" y="2348023"/>
                </a:lnTo>
                <a:lnTo>
                  <a:pt x="1136499" y="2348023"/>
                </a:lnTo>
                <a:lnTo>
                  <a:pt x="0" y="2348023"/>
                </a:lnTo>
                <a:lnTo>
                  <a:pt x="0" y="1422990"/>
                </a:lnTo>
                <a:lnTo>
                  <a:pt x="893136" y="1422990"/>
                </a:lnTo>
                <a:lnTo>
                  <a:pt x="893136" y="408167"/>
                </a:lnTo>
                <a:cubicBezTo>
                  <a:pt x="893136" y="273761"/>
                  <a:pt x="1002093" y="164804"/>
                  <a:pt x="1136499" y="164804"/>
                </a:cubicBezTo>
                <a:lnTo>
                  <a:pt x="2624465" y="164804"/>
                </a:lnTo>
                <a:lnTo>
                  <a:pt x="2624470" y="164805"/>
                </a:lnTo>
                <a:lnTo>
                  <a:pt x="3755066" y="164805"/>
                </a:lnTo>
                <a:cubicBezTo>
                  <a:pt x="3846085" y="164805"/>
                  <a:pt x="3919871" y="91019"/>
                  <a:pt x="39198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44765" y="298021"/>
            <a:ext cx="7228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2.Расчеты и схемы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19887" y="6298783"/>
            <a:ext cx="5575006" cy="26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100" b="1" dirty="0" smtClean="0">
                <a:solidFill>
                  <a:srgbClr val="3E3E3D"/>
                </a:solidFill>
              </a:rPr>
              <a:t>* расчет теплопередач ограждающей конструкции</a:t>
            </a:r>
            <a:endParaRPr lang="pl-PL" sz="1100" b="1" dirty="0">
              <a:solidFill>
                <a:srgbClr val="3E3E3D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9442926" y="5277779"/>
            <a:ext cx="2374604" cy="1021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405" y="5050930"/>
            <a:ext cx="491369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lvl="0" indent="450215" algn="just">
              <a:lnSpc>
                <a:spcPct val="107000"/>
              </a:lnSpc>
            </a:pP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проекте были выполнены расчеты теплотехнический расчет 3-х </a:t>
            </a:r>
            <a:r>
              <a:rPr lang="ru-RU" sz="16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слойной</a:t>
            </a: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стены , была подобрана толщина </a:t>
            </a:r>
            <a:r>
              <a:rPr lang="ru-RU" sz="16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утеплителя,рассчитано</a:t>
            </a: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 </a:t>
            </a:r>
            <a:r>
              <a:rPr lang="ru-RU" sz="1600" dirty="0"/>
              <a:t>сопротивление </a:t>
            </a:r>
            <a:r>
              <a:rPr lang="ru-RU" sz="1600" dirty="0" smtClean="0"/>
              <a:t>теплопередач </a:t>
            </a:r>
            <a:r>
              <a:rPr lang="ru-RU" sz="1600" dirty="0"/>
              <a:t>ограждающей </a:t>
            </a:r>
            <a:r>
              <a:rPr lang="ru-RU" sz="1600" dirty="0" smtClean="0"/>
              <a:t>конструкции, а также составлен тепловой баланс</a:t>
            </a:r>
            <a:r>
              <a:rPr lang="en-US" sz="1600" dirty="0" smtClean="0"/>
              <a:t> </a:t>
            </a:r>
            <a:r>
              <a:rPr lang="ru-RU" sz="1600" dirty="0" smtClean="0"/>
              <a:t>системы.</a:t>
            </a:r>
            <a:endParaRPr lang="ru-RU" sz="16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6" y="667353"/>
            <a:ext cx="1040275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0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/>
          <p:cNvSpPr/>
          <p:nvPr/>
        </p:nvSpPr>
        <p:spPr>
          <a:xfrm>
            <a:off x="8272130" y="4410740"/>
            <a:ext cx="3919872" cy="2447260"/>
          </a:xfrm>
          <a:custGeom>
            <a:avLst/>
            <a:gdLst>
              <a:gd name="connsiteX0" fmla="*/ 3919871 w 3919872"/>
              <a:gd name="connsiteY0" fmla="*/ 0 h 2348023"/>
              <a:gd name="connsiteX1" fmla="*/ 3919871 w 3919872"/>
              <a:gd name="connsiteY1" fmla="*/ 408162 h 2348023"/>
              <a:gd name="connsiteX2" fmla="*/ 3919872 w 3919872"/>
              <a:gd name="connsiteY2" fmla="*/ 408167 h 2348023"/>
              <a:gd name="connsiteX3" fmla="*/ 3919872 w 3919872"/>
              <a:gd name="connsiteY3" fmla="*/ 2104660 h 2348023"/>
              <a:gd name="connsiteX4" fmla="*/ 3919871 w 3919872"/>
              <a:gd name="connsiteY4" fmla="*/ 2104665 h 2348023"/>
              <a:gd name="connsiteX5" fmla="*/ 3919871 w 3919872"/>
              <a:gd name="connsiteY5" fmla="*/ 2348023 h 2348023"/>
              <a:gd name="connsiteX6" fmla="*/ 3676509 w 3919872"/>
              <a:gd name="connsiteY6" fmla="*/ 2348023 h 2348023"/>
              <a:gd name="connsiteX7" fmla="*/ 1136499 w 3919872"/>
              <a:gd name="connsiteY7" fmla="*/ 2348023 h 2348023"/>
              <a:gd name="connsiteX8" fmla="*/ 0 w 3919872"/>
              <a:gd name="connsiteY8" fmla="*/ 2348023 h 2348023"/>
              <a:gd name="connsiteX9" fmla="*/ 0 w 3919872"/>
              <a:gd name="connsiteY9" fmla="*/ 1422990 h 2348023"/>
              <a:gd name="connsiteX10" fmla="*/ 893136 w 3919872"/>
              <a:gd name="connsiteY10" fmla="*/ 1422990 h 2348023"/>
              <a:gd name="connsiteX11" fmla="*/ 893136 w 3919872"/>
              <a:gd name="connsiteY11" fmla="*/ 408167 h 2348023"/>
              <a:gd name="connsiteX12" fmla="*/ 1136499 w 3919872"/>
              <a:gd name="connsiteY12" fmla="*/ 164804 h 2348023"/>
              <a:gd name="connsiteX13" fmla="*/ 2624465 w 3919872"/>
              <a:gd name="connsiteY13" fmla="*/ 164804 h 2348023"/>
              <a:gd name="connsiteX14" fmla="*/ 2624470 w 3919872"/>
              <a:gd name="connsiteY14" fmla="*/ 164805 h 2348023"/>
              <a:gd name="connsiteX15" fmla="*/ 3755066 w 3919872"/>
              <a:gd name="connsiteY15" fmla="*/ 164805 h 2348023"/>
              <a:gd name="connsiteX16" fmla="*/ 3919871 w 3919872"/>
              <a:gd name="connsiteY16" fmla="*/ 0 h 2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872" h="2348023">
                <a:moveTo>
                  <a:pt x="3919871" y="0"/>
                </a:moveTo>
                <a:lnTo>
                  <a:pt x="3919871" y="408162"/>
                </a:lnTo>
                <a:lnTo>
                  <a:pt x="3919872" y="408167"/>
                </a:lnTo>
                <a:lnTo>
                  <a:pt x="3919872" y="2104660"/>
                </a:lnTo>
                <a:lnTo>
                  <a:pt x="3919871" y="2104665"/>
                </a:lnTo>
                <a:lnTo>
                  <a:pt x="3919871" y="2348023"/>
                </a:lnTo>
                <a:lnTo>
                  <a:pt x="3676509" y="2348023"/>
                </a:lnTo>
                <a:lnTo>
                  <a:pt x="1136499" y="2348023"/>
                </a:lnTo>
                <a:lnTo>
                  <a:pt x="0" y="2348023"/>
                </a:lnTo>
                <a:lnTo>
                  <a:pt x="0" y="1422990"/>
                </a:lnTo>
                <a:lnTo>
                  <a:pt x="893136" y="1422990"/>
                </a:lnTo>
                <a:lnTo>
                  <a:pt x="893136" y="408167"/>
                </a:lnTo>
                <a:cubicBezTo>
                  <a:pt x="893136" y="273761"/>
                  <a:pt x="1002093" y="164804"/>
                  <a:pt x="1136499" y="164804"/>
                </a:cubicBezTo>
                <a:lnTo>
                  <a:pt x="2624465" y="164804"/>
                </a:lnTo>
                <a:lnTo>
                  <a:pt x="2624470" y="164805"/>
                </a:lnTo>
                <a:lnTo>
                  <a:pt x="3755066" y="164805"/>
                </a:lnTo>
                <a:cubicBezTo>
                  <a:pt x="3846085" y="164805"/>
                  <a:pt x="3919871" y="91019"/>
                  <a:pt x="39198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0" y="884719"/>
            <a:ext cx="7228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3.Выбор и размещение отопительных приборов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95088" y="1501709"/>
            <a:ext cx="7764661" cy="36586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Нами была запроектирована новая система отопления: двухтрубная тупиковая система отопления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39587" y="6606334"/>
            <a:ext cx="8746493" cy="183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ru-RU" sz="1000" b="1" dirty="0"/>
              <a:t>Проект на тему «</a:t>
            </a:r>
            <a:r>
              <a:rPr lang="ru-RU" sz="1100" b="1" dirty="0"/>
              <a:t>Разработка</a:t>
            </a:r>
            <a:r>
              <a:rPr lang="ru-RU" sz="1000" b="1" dirty="0"/>
              <a:t> мероприятий по повышению </a:t>
            </a:r>
            <a:r>
              <a:rPr lang="ru-RU" sz="1000" b="1" dirty="0" err="1"/>
              <a:t>энергоэффективности</a:t>
            </a:r>
            <a:r>
              <a:rPr lang="ru-RU" sz="1000" b="1" dirty="0"/>
              <a:t> здания пансионата </a:t>
            </a:r>
            <a:r>
              <a:rPr lang="ru-RU" sz="1000" b="1" dirty="0" err="1"/>
              <a:t>ИвГПУ</a:t>
            </a:r>
            <a:r>
              <a:rPr lang="ru-RU" sz="1000" b="1" dirty="0"/>
              <a:t>  в г. Плес Ивановской области »</a:t>
            </a:r>
            <a:endParaRPr lang="pl-PL" sz="1000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9428750" y="4852559"/>
            <a:ext cx="25547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77" y="2956532"/>
            <a:ext cx="6316003" cy="64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8" y="2382268"/>
            <a:ext cx="719237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3588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7"/>
          <p:cNvSpPr/>
          <p:nvPr/>
        </p:nvSpPr>
        <p:spPr>
          <a:xfrm>
            <a:off x="9774" y="0"/>
            <a:ext cx="6295888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2"/>
          <p:cNvSpPr txBox="1"/>
          <p:nvPr/>
        </p:nvSpPr>
        <p:spPr>
          <a:xfrm>
            <a:off x="675537" y="2499831"/>
            <a:ext cx="238205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l-PL" sz="8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91" y="3108932"/>
            <a:ext cx="6468417" cy="64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45" y="1872380"/>
            <a:ext cx="7078063" cy="3753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033" y="785937"/>
            <a:ext cx="7321931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8" y="6531202"/>
            <a:ext cx="87424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9055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7"/>
          <p:cNvSpPr/>
          <p:nvPr/>
        </p:nvSpPr>
        <p:spPr>
          <a:xfrm>
            <a:off x="9774" y="0"/>
            <a:ext cx="6295888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2"/>
          <p:cNvSpPr txBox="1"/>
          <p:nvPr/>
        </p:nvSpPr>
        <p:spPr>
          <a:xfrm>
            <a:off x="675537" y="2499831"/>
            <a:ext cx="238205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l-PL" sz="8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91" y="3108932"/>
            <a:ext cx="6468417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33" y="785937"/>
            <a:ext cx="7321931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914" y="1663924"/>
            <a:ext cx="7116168" cy="3743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8" y="6553174"/>
            <a:ext cx="87424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591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491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Symbol</vt:lpstr>
      <vt:lpstr>Times New Roman</vt:lpstr>
      <vt:lpstr>Motyw pakietu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софья козлова</cp:lastModifiedBy>
  <cp:revision>150</cp:revision>
  <dcterms:created xsi:type="dcterms:W3CDTF">2017-01-11T10:24:22Z</dcterms:created>
  <dcterms:modified xsi:type="dcterms:W3CDTF">2021-05-26T10:30:57Z</dcterms:modified>
</cp:coreProperties>
</file>